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0" r:id="rId4"/>
    <p:sldId id="264" r:id="rId5"/>
    <p:sldId id="265" r:id="rId6"/>
    <p:sldId id="259" r:id="rId7"/>
    <p:sldId id="261" r:id="rId8"/>
    <p:sldId id="263" r:id="rId9"/>
    <p:sldId id="267" r:id="rId10"/>
    <p:sldId id="268" r:id="rId11"/>
    <p:sldId id="269" r:id="rId12"/>
    <p:sldId id="272" r:id="rId13"/>
    <p:sldId id="27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166"/>
    <a:srgbClr val="F2F2F2"/>
    <a:srgbClr val="789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62235" autoAdjust="0"/>
  </p:normalViewPr>
  <p:slideViewPr>
    <p:cSldViewPr snapToGrid="0" snapToObjects="1">
      <p:cViewPr varScale="1">
        <p:scale>
          <a:sx n="55" d="100"/>
          <a:sy n="55" d="100"/>
        </p:scale>
        <p:origin x="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2.4372487138036799E-2"/>
                  <c:y val="1.348451758659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88426530610399"/>
                      <c:h val="0.1510258632657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4219728546388899"/>
                  <c:y val="-1.813349902175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52485446062499"/>
                      <c:h val="0.1177263125050800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9.0151009966408513E-2"/>
                  <c:y val="-1.919698393516152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31659621599514"/>
                      <c:h val="0.198915701057248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6"/>
                <c:pt idx="0">
                  <c:v>Operating Fund Assets</c:v>
                </c:pt>
                <c:pt idx="1">
                  <c:v>Ministry &amp; Congregational Development</c:v>
                </c:pt>
                <c:pt idx="2">
                  <c:v>Loans and Grants</c:v>
                </c:pt>
                <c:pt idx="3">
                  <c:v>Restricted</c:v>
                </c:pt>
                <c:pt idx="4">
                  <c:v>Long Term Operating Reserves</c:v>
                </c:pt>
                <c:pt idx="5">
                  <c:v>Episcopal Endowment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0.03</c:v>
                </c:pt>
                <c:pt idx="1">
                  <c:v>0.34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0.47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Unrestricted</c:v>
                </c:pt>
                <c:pt idx="1">
                  <c:v>Temporarily Restricted</c:v>
                </c:pt>
                <c:pt idx="2">
                  <c:v>Restricted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6893911</c:v>
                </c:pt>
                <c:pt idx="1">
                  <c:v>2778293</c:v>
                </c:pt>
                <c:pt idx="2">
                  <c:v>608911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Unrestricted</c:v>
                </c:pt>
                <c:pt idx="1">
                  <c:v>Temporarily Restricted</c:v>
                </c:pt>
                <c:pt idx="2">
                  <c:v>Restricted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6748935</c:v>
                </c:pt>
                <c:pt idx="1">
                  <c:v>2612260</c:v>
                </c:pt>
                <c:pt idx="2">
                  <c:v>608911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Unrestricted</c:v>
                </c:pt>
                <c:pt idx="1">
                  <c:v>Temporarily Restricted</c:v>
                </c:pt>
                <c:pt idx="2">
                  <c:v>Restricted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6809717</c:v>
                </c:pt>
                <c:pt idx="1">
                  <c:v>2570940</c:v>
                </c:pt>
                <c:pt idx="2">
                  <c:v>608911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Unrestricted</c:v>
                </c:pt>
                <c:pt idx="1">
                  <c:v>Temporarily Restricted</c:v>
                </c:pt>
                <c:pt idx="2">
                  <c:v>Restricted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7414262</c:v>
                </c:pt>
                <c:pt idx="1">
                  <c:v>2748335</c:v>
                </c:pt>
                <c:pt idx="2">
                  <c:v>608911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2496376"/>
        <c:axId val="442499120"/>
      </c:barChart>
      <c:catAx>
        <c:axId val="44249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99120"/>
        <c:crosses val="autoZero"/>
        <c:auto val="1"/>
        <c:lblAlgn val="ctr"/>
        <c:lblOffset val="100"/>
        <c:noMultiLvlLbl val="0"/>
      </c:catAx>
      <c:valAx>
        <c:axId val="44249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9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2.5172449018621899E-2"/>
                  <c:y val="1.717936075724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Sheet1!$F$2:$F$9</c:f>
              <c:strCache>
                <c:ptCount val="8"/>
                <c:pt idx="0">
                  <c:v>Restricted Endowment</c:v>
                </c:pt>
                <c:pt idx="1">
                  <c:v>5% Draw CDRF/BNG/L&amp;G</c:v>
                </c:pt>
                <c:pt idx="2">
                  <c:v>Episcopal Endowment</c:v>
                </c:pt>
                <c:pt idx="3">
                  <c:v>Transfers from Trusts for Grant Support</c:v>
                </c:pt>
                <c:pt idx="4">
                  <c:v>Unrestricted Endowment</c:v>
                </c:pt>
                <c:pt idx="5">
                  <c:v>Other</c:v>
                </c:pt>
                <c:pt idx="6">
                  <c:v>McElroy Trust</c:v>
                </c:pt>
                <c:pt idx="7">
                  <c:v>Congregation Contributions</c:v>
                </c:pt>
              </c:strCache>
            </c:strRef>
          </c:cat>
          <c:val>
            <c:numRef>
              <c:f>Sheet1!$G$2:$G$9</c:f>
              <c:numCache>
                <c:formatCode>0%</c:formatCode>
                <c:ptCount val="8"/>
                <c:pt idx="0">
                  <c:v>0.04</c:v>
                </c:pt>
                <c:pt idx="1">
                  <c:v>0.12</c:v>
                </c:pt>
                <c:pt idx="2">
                  <c:v>0.18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0.05</c:v>
                </c:pt>
                <c:pt idx="6">
                  <c:v>0.14000000000000001</c:v>
                </c:pt>
                <c:pt idx="7">
                  <c:v>0.33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2"/>
              <c:layout>
                <c:manualLayout>
                  <c:x val="-0.12096822416978401"/>
                  <c:y val="-6.26688436444225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381942978594"/>
                      <c:h val="9.8159155205221796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3.35559780802741E-2"/>
                  <c:y val="-7.3192760844554595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Mission Networks</c:v>
                </c:pt>
                <c:pt idx="1">
                  <c:v>Mission Formation</c:v>
                </c:pt>
                <c:pt idx="2">
                  <c:v>Grants</c:v>
                </c:pt>
                <c:pt idx="3">
                  <c:v>Outreach</c:v>
                </c:pt>
                <c:pt idx="4">
                  <c:v>Communications</c:v>
                </c:pt>
                <c:pt idx="5">
                  <c:v>Diocesan Programs</c:v>
                </c:pt>
                <c:pt idx="6">
                  <c:v>Diocesan Office</c:v>
                </c:pt>
                <c:pt idx="7">
                  <c:v>National Church</c:v>
                </c:pt>
                <c:pt idx="8">
                  <c:v>Office of Bishop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0.16</c:v>
                </c:pt>
                <c:pt idx="1">
                  <c:v>0.1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0.21</c:v>
                </c:pt>
                <c:pt idx="7">
                  <c:v>0.09</c:v>
                </c:pt>
                <c:pt idx="8">
                  <c:v>0.18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Operating Reserves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620262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Operating Reserves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740562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Projected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Operating Reserves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804562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Budgeted 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Operating Reserves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774115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Budgeted 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Operating Reserves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604124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Budgeted 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Operating Reserves</c:v>
                </c:pt>
              </c:strCache>
            </c:strRef>
          </c:cat>
          <c:val>
            <c:numRef>
              <c:f>Sheet1!$G$2</c:f>
              <c:numCache>
                <c:formatCode>#,##0</c:formatCode>
                <c:ptCount val="1"/>
                <c:pt idx="0">
                  <c:v>403813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500296"/>
        <c:axId val="472190208"/>
      </c:barChart>
      <c:catAx>
        <c:axId val="44250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190208"/>
        <c:crosses val="autoZero"/>
        <c:auto val="1"/>
        <c:lblAlgn val="ctr"/>
        <c:lblOffset val="100"/>
        <c:noMultiLvlLbl val="0"/>
      </c:catAx>
      <c:valAx>
        <c:axId val="47219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50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Long Term Investments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8741480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Long Term Investments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9589032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Projected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Long Term Investments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9630152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Budgeted 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Long Term Investments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9476486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Budgeted 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Long Term Investments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9270667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Budgeted 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Long Term Investments</c:v>
                </c:pt>
              </c:strCache>
            </c:strRef>
          </c:cat>
          <c:val>
            <c:numRef>
              <c:f>Sheet1!$G$2</c:f>
              <c:numCache>
                <c:formatCode>#,##0</c:formatCode>
                <c:ptCount val="1"/>
                <c:pt idx="0">
                  <c:v>9023492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189816"/>
        <c:axId val="472191384"/>
      </c:barChart>
      <c:catAx>
        <c:axId val="47218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191384"/>
        <c:crosses val="autoZero"/>
        <c:auto val="1"/>
        <c:lblAlgn val="ctr"/>
        <c:lblOffset val="100"/>
        <c:noMultiLvlLbl val="0"/>
      </c:catAx>
      <c:valAx>
        <c:axId val="472191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18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8EC312-A0E2-7A4C-B700-A9BAACEB49F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67F2C4-F0BC-E140-8F1B-29D8DD9F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0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the budget over the</a:t>
            </a:r>
            <a:r>
              <a:rPr lang="en-US" baseline="0" dirty="0" smtClean="0"/>
              <a:t> next three years you can see an operational deficit for each year, with budgeted transfers from investments from $600k to $700k over the next three years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budgets do not include any investment gains, if we were to budget a </a:t>
            </a:r>
            <a:r>
              <a:rPr lang="en-US" i="1" u="sng" baseline="0" dirty="0" smtClean="0"/>
              <a:t>5% increase in long term investments you would expect a return of approximately $500k per year.</a:t>
            </a:r>
          </a:p>
          <a:p>
            <a:endParaRPr lang="en-US" i="1" u="sng" baseline="0" dirty="0" smtClean="0"/>
          </a:p>
          <a:p>
            <a:r>
              <a:rPr lang="en-US" i="0" u="none" dirty="0" smtClean="0"/>
              <a:t>The</a:t>
            </a:r>
            <a:r>
              <a:rPr lang="en-US" i="0" u="none" baseline="0" dirty="0" smtClean="0"/>
              <a:t> large increase in the budgeted deficit for the year 2020 represents the end of the $100,000 draw from BNG and estimated increases in operating expenses.</a:t>
            </a:r>
            <a:endParaRPr lang="en-US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2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continue to reserve funds for</a:t>
            </a:r>
            <a:r>
              <a:rPr lang="en-US" baseline="0" dirty="0" smtClean="0"/>
              <a:t> operations in the future such as a Bishop Search, Building repairs, equipment and national church conferences.</a:t>
            </a:r>
          </a:p>
          <a:p>
            <a:endParaRPr lang="en-US" dirty="0" smtClean="0"/>
          </a:p>
          <a:p>
            <a:r>
              <a:rPr lang="en-US" baseline="0" dirty="0" smtClean="0"/>
              <a:t>With these reserves accumulating, and expenditures expected to be under budget in 2018, the operating funds are expected to be around $804k.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 with deficit budgets for 2019 through 2021 these funds will be reduced over that period to be about half.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6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end of 2018 we</a:t>
            </a:r>
            <a:r>
              <a:rPr lang="en-US" baseline="0" dirty="0" smtClean="0"/>
              <a:t> estimate our long-term investments to be about $9.6 million.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Projecting out for the remaining budgeted years, estimating a market increase of 5%</a:t>
            </a:r>
          </a:p>
          <a:p>
            <a:r>
              <a:rPr lang="en-US" baseline="0" dirty="0" smtClean="0"/>
              <a:t>The balance declines each year based on budgeted transfers and operating deficits to approx. $9 million.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18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1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6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  <a:r>
              <a:rPr lang="en-US" baseline="0" dirty="0" smtClean="0"/>
              <a:t> market for 2017 was exceptional returning 16.41% resulting in an increase in financial assets of $992 k</a:t>
            </a:r>
          </a:p>
          <a:p>
            <a:endParaRPr lang="en-US" baseline="0" dirty="0" smtClean="0"/>
          </a:p>
          <a:p>
            <a:r>
              <a:rPr lang="en-US" baseline="0" dirty="0" smtClean="0"/>
              <a:t>48% of our financial assets in the episcopal endowment.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Operating cash was $345k or 3% of our financial assets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Between Trustee funds and reserves we have $11 million invested with ML.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to the trustees, they do a great job of reviewing and monitoring funds,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of the strong investment gains we show an</a:t>
            </a:r>
            <a:r>
              <a:rPr lang="en-US" baseline="0" dirty="0" smtClean="0"/>
              <a:t> increase at the end of 2017 with net assets reaching $11 million.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38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for operations in 2017</a:t>
            </a:r>
            <a:r>
              <a:rPr lang="en-US" baseline="0" dirty="0" smtClean="0"/>
              <a:t> we had a surplus of 139,820 which includes transfers of $416k from long term investments in 2017</a:t>
            </a:r>
          </a:p>
          <a:p>
            <a:r>
              <a:rPr lang="en-US" baseline="0" dirty="0" smtClean="0"/>
              <a:t>For 2018 we are estimating a surplus of 64k with budgeted long term investment transfers of $327k, but with the expenses being under budget, all of the transfers may not be needed.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2017 we had sale of property of $348k which is included in both rev and exp.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7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Reducing the draw from Loans &amp; Grants</a:t>
            </a:r>
            <a:r>
              <a:rPr lang="en-US" baseline="0" dirty="0" smtClean="0"/>
              <a:t> fund, we currently drawing 15%.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Budget includes a full time Bishop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Diocesan outreach of $100,000 is distributed through the Social Service Ministry grants.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08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Operating funds budgeted for 2019 shows</a:t>
            </a:r>
            <a:r>
              <a:rPr lang="en-US" baseline="0" dirty="0" smtClean="0"/>
              <a:t> congregational giving's represent 32% of total revenue</a:t>
            </a:r>
          </a:p>
          <a:p>
            <a:endParaRPr lang="en-US" baseline="0" dirty="0" smtClean="0"/>
          </a:p>
          <a:p>
            <a:r>
              <a:rPr lang="en-US" baseline="0" dirty="0" smtClean="0"/>
              <a:t>5% draws from endowments and funds make up 30% and another 7% transfers for Grants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the balance coming from other designated and restricted funds.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0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breakdown of the operating budgeted</a:t>
            </a:r>
            <a:r>
              <a:rPr lang="en-US" baseline="0" dirty="0" smtClean="0"/>
              <a:t> expenditures for 2019 for a total of just under $1.4 million.</a:t>
            </a:r>
          </a:p>
          <a:p>
            <a:r>
              <a:rPr lang="en-US" baseline="0" dirty="0" smtClean="0"/>
              <a:t>With ministry and mission representing 52% of the expenditures.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F2C4-F0BC-E140-8F1B-29D8DD9F4B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3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9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90063-FEE0-DD49-87AB-59C8892EEF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55B2-EA5B-2B48-BE2B-FEF2EC2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098" y="2059807"/>
            <a:ext cx="8011624" cy="1902544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2018 DIOCESAN</a:t>
            </a:r>
            <a:br>
              <a:rPr lang="en-US" sz="6600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TREASURER’S REPORT</a:t>
            </a:r>
            <a:endParaRPr lang="en-US" sz="6600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9098" y="3996996"/>
            <a:ext cx="8572902" cy="335728"/>
          </a:xfrm>
        </p:spPr>
        <p:txBody>
          <a:bodyPr>
            <a:noAutofit/>
          </a:bodyPr>
          <a:lstStyle/>
          <a:p>
            <a:pPr algn="l"/>
            <a:r>
              <a:rPr lang="en-US" i="1" dirty="0" smtClean="0">
                <a:solidFill>
                  <a:srgbClr val="F2F2F2"/>
                </a:solidFill>
                <a:latin typeface="Lora" charset="0"/>
                <a:ea typeface="Lora" charset="0"/>
                <a:cs typeface="Lora" charset="0"/>
              </a:rPr>
              <a:t>24th Convention of the Diocese of Eastern Michigan</a:t>
            </a:r>
            <a:endParaRPr lang="en-US" i="1" dirty="0">
              <a:solidFill>
                <a:srgbClr val="F2F2F2"/>
              </a:solidFill>
              <a:latin typeface="Lora" charset="0"/>
              <a:ea typeface="Lora" charset="0"/>
              <a:cs typeface="Lora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68" y="1578544"/>
            <a:ext cx="2471630" cy="346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635621"/>
            <a:ext cx="10515600" cy="791736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BUDGETED OPERATIONS</a:t>
            </a:r>
            <a:endParaRPr lang="en-US" sz="54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482534"/>
              </p:ext>
            </p:extLst>
          </p:nvPr>
        </p:nvGraphicFramePr>
        <p:xfrm>
          <a:off x="196232" y="1661532"/>
          <a:ext cx="11786835" cy="316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130"/>
                <a:gridCol w="1359941"/>
                <a:gridCol w="1359941"/>
                <a:gridCol w="1359941"/>
                <a:gridCol w="1359941"/>
                <a:gridCol w="1359941"/>
              </a:tblGrid>
              <a:tr h="597767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Est.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2019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2020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2021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Congregation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457328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434,000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450,743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450,743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450,743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Other Operating Income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1,246,455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866,000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952,160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817,946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832,147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Total Operating Income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1,703,783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1,300,000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1,367,759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1,268,689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1,282,890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72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Operating Expenses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1,563,963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1,236,000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1,398,206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1,438,680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1,483,201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Operations Surplus/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(Deficit)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139,820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64,000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(30,447)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(169,991)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(200,311)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</a:tr>
              <a:tr h="22772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72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4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341" y="759595"/>
            <a:ext cx="10515600" cy="791736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OPERATING FUNDS</a:t>
            </a:r>
            <a:endParaRPr lang="en-US" sz="54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21222527"/>
              </p:ext>
            </p:extLst>
          </p:nvPr>
        </p:nvGraphicFramePr>
        <p:xfrm>
          <a:off x="234177" y="1650379"/>
          <a:ext cx="11537794" cy="502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46055" y="1429661"/>
            <a:ext cx="3725916" cy="1415772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$804,000 at the end of 2018</a:t>
            </a:r>
          </a:p>
        </p:txBody>
      </p:sp>
    </p:spTree>
    <p:extLst>
      <p:ext uri="{BB962C8B-B14F-4D97-AF65-F5344CB8AC3E}">
        <p14:creationId xmlns:p14="http://schemas.microsoft.com/office/powerpoint/2010/main" val="8741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341" y="759595"/>
            <a:ext cx="10515600" cy="791736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INVESTMENT FUNDS</a:t>
            </a:r>
            <a:endParaRPr lang="en-US" sz="54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47009671"/>
              </p:ext>
            </p:extLst>
          </p:nvPr>
        </p:nvGraphicFramePr>
        <p:xfrm>
          <a:off x="234177" y="1650379"/>
          <a:ext cx="11537794" cy="502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46055" y="1429661"/>
            <a:ext cx="3725916" cy="1415772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$9.6 million at the end of 2018</a:t>
            </a:r>
          </a:p>
        </p:txBody>
      </p:sp>
    </p:spTree>
    <p:extLst>
      <p:ext uri="{BB962C8B-B14F-4D97-AF65-F5344CB8AC3E}">
        <p14:creationId xmlns:p14="http://schemas.microsoft.com/office/powerpoint/2010/main" val="22359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79864"/>
            <a:ext cx="10515600" cy="791736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SUMMARY</a:t>
            </a:r>
            <a:endParaRPr lang="en-US" sz="54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16927"/>
            <a:ext cx="10515600" cy="4182792"/>
          </a:xfrm>
        </p:spPr>
        <p:txBody>
          <a:bodyPr>
            <a:noAutofit/>
          </a:bodyPr>
          <a:lstStyle/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Development of mission and ministry activities throughout the diocese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Continued support to Coppage-Gordon and Camp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Chickagami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Continued social service grant funding of $100,000 through the Social Services and Ministry Networks Committee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Loans and Grant funds available to congregations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Long term mission and ministry in the diocese will be possible through continued review of current expenses, financial discipline and openness to creative and collaborative opportunities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69796"/>
            <a:ext cx="10515600" cy="791736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THANK YOU</a:t>
            </a:r>
            <a:endParaRPr lang="en-US" sz="72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906859"/>
            <a:ext cx="10515600" cy="4182792"/>
          </a:xfrm>
        </p:spPr>
        <p:txBody>
          <a:bodyPr>
            <a:noAutofit/>
          </a:bodyPr>
          <a:lstStyle/>
          <a:p>
            <a:pPr marL="857250" indent="-857250">
              <a:buFont typeface="Wingdings" charset="2"/>
              <a:buChar char="§"/>
            </a:pPr>
            <a:r>
              <a:rPr lang="en-US" sz="4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Diocesan Administrative Staff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Molly Girard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Sara Philo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Angela Krueger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4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Katharine Rose</a:t>
            </a:r>
          </a:p>
        </p:txBody>
      </p:sp>
    </p:spTree>
    <p:extLst>
      <p:ext uri="{BB962C8B-B14F-4D97-AF65-F5344CB8AC3E}">
        <p14:creationId xmlns:p14="http://schemas.microsoft.com/office/powerpoint/2010/main" val="20263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65664"/>
            <a:ext cx="10515600" cy="791736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/>
            </a:r>
            <a:b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</a:br>
            <a:r>
              <a:rPr lang="en-US" sz="7200" i="1" dirty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/>
            </a:r>
            <a:br>
              <a:rPr lang="en-US" sz="7200" i="1" dirty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</a:br>
            <a: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/>
            </a:r>
            <a:b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</a:br>
            <a:r>
              <a:rPr lang="en-US" sz="7200" i="1" dirty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/>
            </a:r>
            <a:br>
              <a:rPr lang="en-US" sz="7200" i="1" dirty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</a:br>
            <a: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2017 FINANCIAL ASSETS </a:t>
            </a:r>
            <a:endParaRPr lang="en-US" sz="72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6488925"/>
            <a:ext cx="10515600" cy="369074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Source: 2017 Audited Financial Statements</a:t>
            </a:r>
            <a:endParaRPr lang="en-US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18565710"/>
              </p:ext>
            </p:extLst>
          </p:nvPr>
        </p:nvGraphicFramePr>
        <p:xfrm>
          <a:off x="3958686" y="1494263"/>
          <a:ext cx="7943383" cy="517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3444" y="2566999"/>
            <a:ext cx="4209506" cy="2646878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r>
              <a:rPr lang="en-US" sz="3200" dirty="0" smtClean="0">
                <a:latin typeface="Oswald Medium" charset="0"/>
                <a:ea typeface="Oswald Medium" charset="0"/>
                <a:cs typeface="Oswald Medium" charset="0"/>
              </a:rPr>
              <a:t>INCREASE OF $992K: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Lora" charset="0"/>
                <a:ea typeface="Lora" charset="0"/>
                <a:cs typeface="Lora" charset="0"/>
              </a:rPr>
              <a:t>Net increase 10.4%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Lora" charset="0"/>
                <a:ea typeface="Oswald Medium" charset="0"/>
                <a:cs typeface="Oswald Medium" charset="0"/>
              </a:rPr>
              <a:t>Trustee funds return 16.41%</a:t>
            </a:r>
            <a:endParaRPr lang="en-US" sz="3200" dirty="0" smtClean="0">
              <a:latin typeface="Oswald Medium" charset="0"/>
              <a:ea typeface="Oswald Medium" charset="0"/>
              <a:cs typeface="Oswald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65304"/>
            <a:ext cx="10515600" cy="791736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DIOCESAN NET ASSETS</a:t>
            </a:r>
            <a:endParaRPr lang="en-US" sz="72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25224831"/>
              </p:ext>
            </p:extLst>
          </p:nvPr>
        </p:nvGraphicFramePr>
        <p:xfrm>
          <a:off x="530767" y="1957040"/>
          <a:ext cx="11117766" cy="490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77151" y="1661532"/>
            <a:ext cx="4514850" cy="2277547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$11 Million Ending 2017</a:t>
            </a:r>
          </a:p>
          <a:p>
            <a:endParaRPr lang="en-US" sz="2800" dirty="0">
              <a:latin typeface="Oswald Medium" charset="0"/>
              <a:ea typeface="Oswald Medium" charset="0"/>
              <a:cs typeface="Oswald Medium" charset="0"/>
            </a:endParaRPr>
          </a:p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2016 = $10.0 Million</a:t>
            </a:r>
          </a:p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2015 = $10.0 Million</a:t>
            </a:r>
          </a:p>
        </p:txBody>
      </p:sp>
    </p:spTree>
    <p:extLst>
      <p:ext uri="{BB962C8B-B14F-4D97-AF65-F5344CB8AC3E}">
        <p14:creationId xmlns:p14="http://schemas.microsoft.com/office/powerpoint/2010/main" val="2593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69796"/>
            <a:ext cx="10515600" cy="791736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OPERATIONS</a:t>
            </a:r>
            <a:endParaRPr lang="en-US" sz="72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775"/>
              </p:ext>
            </p:extLst>
          </p:nvPr>
        </p:nvGraphicFramePr>
        <p:xfrm>
          <a:off x="196232" y="1661532"/>
          <a:ext cx="11786835" cy="321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583"/>
                <a:gridCol w="1537313"/>
                <a:gridCol w="1537313"/>
                <a:gridCol w="1537313"/>
                <a:gridCol w="1537313"/>
              </a:tblGrid>
              <a:tr h="597767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Estimated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2018 Budget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Better/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Worse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Congregation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457,328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434,000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443,485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(9,485)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Other Operating Income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1,246,455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866,000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959,418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(93,418)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Total Operating Income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1,703,783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1,300,000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1,402,903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(102,903)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72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Operating Expenses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1,563,963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1,236,000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1,413,674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177,674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Operations Surplus/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(Deficit)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139,820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64,000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(10,771)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74,771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4166"/>
                    </a:solidFill>
                  </a:tcPr>
                </a:tc>
              </a:tr>
              <a:tr h="22772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72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79864"/>
            <a:ext cx="10515600" cy="791736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2018 FINANCIAL HIGHLIGHTS</a:t>
            </a:r>
            <a:r>
              <a:rPr lang="en-US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:</a:t>
            </a:r>
            <a:endParaRPr lang="en-US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16927"/>
            <a:ext cx="10515600" cy="4182792"/>
          </a:xfrm>
        </p:spPr>
        <p:txBody>
          <a:bodyPr>
            <a:noAutofit/>
          </a:bodyPr>
          <a:lstStyle/>
          <a:p>
            <a:pPr marL="857250" indent="-857250"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Projected operating surplus of $64k because of below budget expenses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Investments gain projected 3% or $300k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Budgeted Breaking New Ground (BNG) Funds of $100k in 2018 and 2019 to fund Coppage-Gordon and the Camp Chickagami Director/Diocesan Youth Coordinator over next two years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Budgeted grant distributions of $30k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09425"/>
            <a:ext cx="10515600" cy="791736"/>
          </a:xfrm>
        </p:spPr>
        <p:txBody>
          <a:bodyPr>
            <a:no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2019-2021 BUDGET ASSUMPTIONS</a:t>
            </a:r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:</a:t>
            </a:r>
            <a:endParaRPr lang="en-US" sz="54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16927"/>
            <a:ext cx="10515600" cy="4182792"/>
          </a:xfrm>
        </p:spPr>
        <p:txBody>
          <a:bodyPr>
            <a:noAutofit/>
          </a:bodyPr>
          <a:lstStyle/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Congregational income </a:t>
            </a:r>
            <a:r>
              <a:rPr lang="mr-IN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95% excluding prior year tithing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Reducing draw from Loans &amp; Grants fund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National Church commitment of 16.5%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Budgets include Office of the Bishop at full time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Continue to budget reserves for the future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Diocesan Outreach of $100,000 per annum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Maintain funding for Coppage-Gordon and the Camp Chick Director/Diocesan Youth Coordinator </a:t>
            </a:r>
          </a:p>
          <a:p>
            <a:pPr marL="857250" indent="-857250"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Maximum funding for Loans &amp; Grants requests</a:t>
            </a:r>
          </a:p>
          <a:p>
            <a:pPr marL="1314450" lvl="1" indent="-857250">
              <a:buFont typeface="Wingdings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10% of fund balance - $30k</a:t>
            </a:r>
          </a:p>
        </p:txBody>
      </p:sp>
    </p:spTree>
    <p:extLst>
      <p:ext uri="{BB962C8B-B14F-4D97-AF65-F5344CB8AC3E}">
        <p14:creationId xmlns:p14="http://schemas.microsoft.com/office/powerpoint/2010/main" val="3854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04880"/>
            <a:ext cx="10515600" cy="791736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OPERATING REVENUE</a:t>
            </a:r>
            <a:endParaRPr lang="en-US" sz="54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18223121"/>
              </p:ext>
            </p:extLst>
          </p:nvPr>
        </p:nvGraphicFramePr>
        <p:xfrm>
          <a:off x="4716966" y="1176997"/>
          <a:ext cx="8575288" cy="5681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850" y="2200075"/>
            <a:ext cx="5178903" cy="4062651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r>
              <a:rPr lang="en-US" sz="3200" dirty="0" smtClean="0">
                <a:latin typeface="Oswald Medium" charset="0"/>
                <a:ea typeface="Oswald Medium" charset="0"/>
                <a:cs typeface="Oswald Medium" charset="0"/>
              </a:rPr>
              <a:t>2019 BUDGETED OPERATING REVENUE: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Lora" charset="0"/>
                <a:ea typeface="Lora" charset="0"/>
                <a:cs typeface="Lora" charset="0"/>
              </a:rPr>
              <a:t>$1,367,759</a:t>
            </a:r>
          </a:p>
          <a:p>
            <a:pPr marL="457200" indent="-457200">
              <a:buFont typeface="Wingdings" charset="2"/>
              <a:buChar char="§"/>
            </a:pPr>
            <a:endParaRPr lang="en-US" sz="2800" dirty="0" smtClean="0">
              <a:latin typeface="Lora" charset="0"/>
              <a:ea typeface="Lora" charset="0"/>
              <a:cs typeface="Lora" charset="0"/>
            </a:endParaRPr>
          </a:p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ACRONYMS:</a:t>
            </a:r>
            <a:endParaRPr lang="en-US" sz="2800" dirty="0">
              <a:latin typeface="Oswald Medium" charset="0"/>
              <a:ea typeface="Oswald Medium" charset="0"/>
              <a:cs typeface="Oswald Medium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000" dirty="0" smtClean="0">
                <a:latin typeface="Lora" charset="0"/>
                <a:ea typeface="Lora" charset="0"/>
                <a:cs typeface="Lora" charset="0"/>
              </a:rPr>
              <a:t>CDRF: Congregational Development Resource Fund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000" dirty="0" smtClean="0">
                <a:latin typeface="Lora" charset="0"/>
                <a:ea typeface="Lora" charset="0"/>
                <a:cs typeface="Lora" charset="0"/>
              </a:rPr>
              <a:t>BNG: Breaking New Ground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000" dirty="0" smtClean="0">
                <a:latin typeface="Lora" charset="0"/>
                <a:ea typeface="Lora" charset="0"/>
                <a:cs typeface="Lora" charset="0"/>
              </a:rPr>
              <a:t>L&amp;G: Loans &amp; Grants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6050" y="6387518"/>
            <a:ext cx="286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 2019 Budget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38" y="695161"/>
            <a:ext cx="10515600" cy="791736"/>
          </a:xfrm>
        </p:spPr>
        <p:txBody>
          <a:bodyPr>
            <a:no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Oswald Medium" charset="0"/>
                <a:ea typeface="Oswald Medium" charset="0"/>
                <a:cs typeface="Oswald Medium" charset="0"/>
              </a:rPr>
              <a:t>OPERATING EXPENSES</a:t>
            </a:r>
            <a:endParaRPr lang="en-US" sz="4800" i="1" dirty="0">
              <a:solidFill>
                <a:schemeClr val="bg1"/>
              </a:solidFill>
              <a:latin typeface="Oswald Medium" charset="0"/>
              <a:ea typeface="Oswald Medium" charset="0"/>
              <a:cs typeface="Oswald Medium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36970" y="6303501"/>
            <a:ext cx="10515600" cy="369074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Source: 2019 Budget</a:t>
            </a:r>
            <a:endParaRPr lang="en-US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326" y="2023402"/>
            <a:ext cx="4482987" cy="3877985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ADMINISTRATION &amp; GOVERNANCE:</a:t>
            </a:r>
          </a:p>
          <a:p>
            <a:r>
              <a:rPr lang="en-US" sz="2400" dirty="0" smtClean="0">
                <a:latin typeface="Lora" charset="0"/>
                <a:ea typeface="Lora" charset="0"/>
                <a:cs typeface="Lora" charset="0"/>
              </a:rPr>
              <a:t>$676,862 (48%)</a:t>
            </a:r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 </a:t>
            </a:r>
          </a:p>
          <a:p>
            <a:endParaRPr lang="en-US" sz="2800" dirty="0">
              <a:latin typeface="Oswald Medium" charset="0"/>
              <a:ea typeface="Oswald Medium" charset="0"/>
              <a:cs typeface="Oswald Medium" charset="0"/>
            </a:endParaRPr>
          </a:p>
          <a:p>
            <a:r>
              <a:rPr lang="en-US" sz="2800" dirty="0" smtClean="0">
                <a:latin typeface="Oswald Medium" charset="0"/>
                <a:ea typeface="Oswald Medium" charset="0"/>
                <a:cs typeface="Oswald Medium" charset="0"/>
              </a:rPr>
              <a:t>MINISTRY &amp; MISSION:</a:t>
            </a:r>
            <a:endParaRPr lang="en-US" sz="2800" dirty="0">
              <a:latin typeface="Oswald Medium" charset="0"/>
              <a:ea typeface="Oswald Medium" charset="0"/>
              <a:cs typeface="Oswald Medium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Lora" charset="0"/>
                <a:ea typeface="Lora" charset="0"/>
                <a:cs typeface="Lora" charset="0"/>
              </a:rPr>
              <a:t>$721,344 (52%)</a:t>
            </a:r>
          </a:p>
          <a:p>
            <a:endParaRPr lang="en-US" sz="2400" dirty="0">
              <a:latin typeface="Lora" charset="0"/>
              <a:ea typeface="Oswald Medium" charset="0"/>
              <a:cs typeface="Oswald Medium" charset="0"/>
            </a:endParaRPr>
          </a:p>
          <a:p>
            <a:r>
              <a:rPr lang="en-US" sz="2400" dirty="0" smtClean="0">
                <a:latin typeface="Lora" charset="0"/>
                <a:ea typeface="Oswald Medium" charset="0"/>
                <a:cs typeface="Oswald Medium" charset="0"/>
              </a:rPr>
              <a:t>TOTAL $1,398,206</a:t>
            </a:r>
            <a:endParaRPr lang="en-US" sz="2800" dirty="0">
              <a:latin typeface="Oswald Medium" charset="0"/>
              <a:ea typeface="Oswald Medium" charset="0"/>
              <a:cs typeface="Oswald Medium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8451566"/>
              </p:ext>
            </p:extLst>
          </p:nvPr>
        </p:nvGraphicFramePr>
        <p:xfrm>
          <a:off x="4371278" y="1231667"/>
          <a:ext cx="8645911" cy="544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3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973</Words>
  <Application>Microsoft Office PowerPoint</Application>
  <PresentationFormat>Widescreen</PresentationFormat>
  <Paragraphs>194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Lora</vt:lpstr>
      <vt:lpstr>Oswald Medium</vt:lpstr>
      <vt:lpstr>Wingdings</vt:lpstr>
      <vt:lpstr>Office Theme</vt:lpstr>
      <vt:lpstr>2018 DIOCESAN TREASURER’S REPORT</vt:lpstr>
      <vt:lpstr>THANK YOU</vt:lpstr>
      <vt:lpstr>    2017 FINANCIAL ASSETS </vt:lpstr>
      <vt:lpstr>DIOCESAN NET ASSETS</vt:lpstr>
      <vt:lpstr>OPERATIONS</vt:lpstr>
      <vt:lpstr>2018 FINANCIAL HIGHLIGHTS:</vt:lpstr>
      <vt:lpstr>2019-2021 BUDGET ASSUMPTIONS:</vt:lpstr>
      <vt:lpstr>OPERATING REVENUE</vt:lpstr>
      <vt:lpstr>OPERATING EXPENSES</vt:lpstr>
      <vt:lpstr>BUDGETED OPERATIONS</vt:lpstr>
      <vt:lpstr>OPERATING FUNDS</vt:lpstr>
      <vt:lpstr>INVESTMENT FUNDS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23rd  DIOCESAN CONVENTION</dc:title>
  <dc:creator>Katie Forsyth</dc:creator>
  <cp:lastModifiedBy>Mike T. Turnbull</cp:lastModifiedBy>
  <cp:revision>90</cp:revision>
  <cp:lastPrinted>2018-10-26T15:59:18Z</cp:lastPrinted>
  <dcterms:created xsi:type="dcterms:W3CDTF">2017-09-14T17:31:48Z</dcterms:created>
  <dcterms:modified xsi:type="dcterms:W3CDTF">2018-10-26T16:38:19Z</dcterms:modified>
</cp:coreProperties>
</file>