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5" r:id="rId2"/>
    <p:sldId id="284" r:id="rId3"/>
    <p:sldId id="282" r:id="rId4"/>
    <p:sldId id="283" r:id="rId5"/>
    <p:sldId id="280" r:id="rId6"/>
    <p:sldId id="276" r:id="rId7"/>
    <p:sldId id="278" r:id="rId8"/>
    <p:sldId id="277" r:id="rId9"/>
    <p:sldId id="279" r:id="rId10"/>
    <p:sldId id="286" r:id="rId11"/>
    <p:sldId id="260" r:id="rId12"/>
    <p:sldId id="259" r:id="rId13"/>
    <p:sldId id="287" r:id="rId14"/>
    <p:sldId id="288" r:id="rId15"/>
    <p:sldId id="289" r:id="rId16"/>
    <p:sldId id="291" r:id="rId17"/>
    <p:sldId id="271" r:id="rId18"/>
    <p:sldId id="266" r:id="rId19"/>
    <p:sldId id="265" r:id="rId20"/>
    <p:sldId id="270" r:id="rId21"/>
    <p:sldId id="273" r:id="rId22"/>
    <p:sldId id="267" r:id="rId23"/>
    <p:sldId id="272" r:id="rId24"/>
    <p:sldId id="274" r:id="rId25"/>
    <p:sldId id="268" r:id="rId26"/>
    <p:sldId id="269" r:id="rId27"/>
    <p:sldId id="275" r:id="rId28"/>
    <p:sldId id="292" r:id="rId29"/>
    <p:sldId id="290" r:id="rId30"/>
  </p:sldIdLst>
  <p:sldSz cx="9144000" cy="6858000" type="screen4x3"/>
  <p:notesSz cx="7099300" cy="9385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1142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8FBF-0843-4764-80AA-8C48167E5355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DADC-7EB4-4391-87F9-FE0F72BD3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16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8FBF-0843-4764-80AA-8C48167E5355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DADC-7EB4-4391-87F9-FE0F72BD3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39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8FBF-0843-4764-80AA-8C48167E5355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DADC-7EB4-4391-87F9-FE0F72BD3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38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8FBF-0843-4764-80AA-8C48167E5355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DADC-7EB4-4391-87F9-FE0F72BD3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86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8FBF-0843-4764-80AA-8C48167E5355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DADC-7EB4-4391-87F9-FE0F72BD3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7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8FBF-0843-4764-80AA-8C48167E5355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DADC-7EB4-4391-87F9-FE0F72BD3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4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8FBF-0843-4764-80AA-8C48167E5355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DADC-7EB4-4391-87F9-FE0F72BD3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95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8FBF-0843-4764-80AA-8C48167E5355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DADC-7EB4-4391-87F9-FE0F72BD3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75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8FBF-0843-4764-80AA-8C48167E5355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DADC-7EB4-4391-87F9-FE0F72BD3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91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8FBF-0843-4764-80AA-8C48167E5355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DADC-7EB4-4391-87F9-FE0F72BD3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02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8FBF-0843-4764-80AA-8C48167E5355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DADC-7EB4-4391-87F9-FE0F72BD3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76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38FBF-0843-4764-80AA-8C48167E5355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2DADC-7EB4-4391-87F9-FE0F72BD3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4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sv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hyperlink" Target="http://www.miclimateaction.org/?e=283bcfd268624587eb0d09ff2272fcd8&amp;utm_source=miclimateaction&amp;utm_medium=email&amp;utm_campaign=summit_update_1a_attendees&amp;n=1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3340E-D68E-4AAB-3E60-65920443C2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383C0E-CFFB-DD3C-229F-4B3360E842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D087145-9371-06E5-8F03-6814816FD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2"/>
            <a:ext cx="9820760" cy="6841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509FE7-9DC7-597E-82D5-A334E108837F}"/>
              </a:ext>
            </a:extLst>
          </p:cNvPr>
          <p:cNvSpPr txBox="1"/>
          <p:nvPr/>
        </p:nvSpPr>
        <p:spPr>
          <a:xfrm>
            <a:off x="889000" y="5121421"/>
            <a:ext cx="73660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Advocacy</a:t>
            </a:r>
          </a:p>
          <a:p>
            <a:pPr algn="ctr"/>
            <a:endParaRPr lang="en-US" sz="5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4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6947D4-B322-F47E-E631-E21483A74322}"/>
              </a:ext>
            </a:extLst>
          </p:cNvPr>
          <p:cNvSpPr txBox="1"/>
          <p:nvPr/>
        </p:nvSpPr>
        <p:spPr>
          <a:xfrm>
            <a:off x="1142999" y="2590800"/>
            <a:ext cx="518622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Connection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Citizenship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Direct Action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Private Sector Advocacy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Public Sector Advocacy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392787-C856-AEE6-6691-2F066446CAF9}"/>
              </a:ext>
            </a:extLst>
          </p:cNvPr>
          <p:cNvSpPr txBox="1"/>
          <p:nvPr/>
        </p:nvSpPr>
        <p:spPr>
          <a:xfrm>
            <a:off x="610961" y="213266"/>
            <a:ext cx="64671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6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6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Areas </a:t>
            </a:r>
            <a:r>
              <a:rPr lang="en-US" sz="6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sz="6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Advocacy Pillar</a:t>
            </a:r>
            <a:r>
              <a:rPr lang="en-US" sz="6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96C7047-2C84-5338-24A9-8F3116EC551F}"/>
              </a:ext>
            </a:extLst>
          </p:cNvPr>
          <p:cNvSpPr/>
          <p:nvPr/>
        </p:nvSpPr>
        <p:spPr>
          <a:xfrm>
            <a:off x="838199" y="3027506"/>
            <a:ext cx="3098800" cy="8720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ABB98D0-B056-0714-94D0-799FA65EAFD4}"/>
              </a:ext>
            </a:extLst>
          </p:cNvPr>
          <p:cNvSpPr/>
          <p:nvPr/>
        </p:nvSpPr>
        <p:spPr>
          <a:xfrm>
            <a:off x="805694" y="4131738"/>
            <a:ext cx="3098800" cy="8720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F669C9D-22F9-1C01-2E4C-DC5B2EC525E6}"/>
              </a:ext>
            </a:extLst>
          </p:cNvPr>
          <p:cNvSpPr/>
          <p:nvPr/>
        </p:nvSpPr>
        <p:spPr>
          <a:xfrm>
            <a:off x="812794" y="5245776"/>
            <a:ext cx="5808137" cy="8720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3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4D8C7-5461-D9C5-9127-416BA2F09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80" y="1952628"/>
            <a:ext cx="78867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Some Great Groups: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Citizens Climate Lobby: Federal Level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Michigan League of Conservation Voters: State 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Sierra Club: All levels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MICAN: State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Michigan Interfaith Power and Light: State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Climate Witness Project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Grand Rapids Climate Coalition: City/County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WMEAC: West Michigan</a:t>
            </a:r>
          </a:p>
          <a:p>
            <a:pPr lvl="1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SunRise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Youth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1AD116-41DE-3839-688C-FB96B93C5DD3}"/>
              </a:ext>
            </a:extLst>
          </p:cNvPr>
          <p:cNvSpPr txBox="1"/>
          <p:nvPr/>
        </p:nvSpPr>
        <p:spPr>
          <a:xfrm>
            <a:off x="277708" y="-27222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6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Connection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07CBDC-A0B5-278F-5D51-A2633B958B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263" y="5799229"/>
            <a:ext cx="2554057" cy="8968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00C533-D9A2-EF52-9D52-295A36CAE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99" y="1082134"/>
            <a:ext cx="4038600" cy="59420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1500E6C-E3AC-318B-47D1-9CB94784ED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42896" y="1673864"/>
            <a:ext cx="2124396" cy="772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B49A3A-63E6-41A1-2AA4-3CB2B66DA4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832" y="5614184"/>
            <a:ext cx="1827109" cy="42754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F893AE0-5930-8521-A12A-A61620D8CD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52184" y="52131"/>
            <a:ext cx="2714625" cy="7048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9A540DF-EF80-6C9C-97D2-E36A8491A896}"/>
              </a:ext>
            </a:extLst>
          </p:cNvPr>
          <p:cNvGrpSpPr/>
          <p:nvPr/>
        </p:nvGrpSpPr>
        <p:grpSpPr>
          <a:xfrm>
            <a:off x="6181421" y="493111"/>
            <a:ext cx="2504644" cy="790575"/>
            <a:chOff x="6435422" y="3262593"/>
            <a:chExt cx="2504644" cy="79057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571208-6C9D-1817-E52C-E888B570E8A7}"/>
                </a:ext>
              </a:extLst>
            </p:cNvPr>
            <p:cNvSpPr/>
            <p:nvPr/>
          </p:nvSpPr>
          <p:spPr>
            <a:xfrm>
              <a:off x="7162799" y="3352979"/>
              <a:ext cx="1777267" cy="61506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 descr="Michigan Climate Action Network">
              <a:hlinkClick r:id="rId9"/>
              <a:extLst>
                <a:ext uri="{FF2B5EF4-FFF2-40B4-BE49-F238E27FC236}">
                  <a16:creationId xmlns:a16="http://schemas.microsoft.com/office/drawing/2014/main" id="{661C402B-DEF0-8FDF-7D7A-F2E540D9B8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422" y="3262593"/>
              <a:ext cx="2381250" cy="790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2EAC850-9CA3-ED48-56CC-D719C7B5315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431" y="3581297"/>
            <a:ext cx="1011258" cy="1740979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5D61AC29-93BD-D627-8169-0C88B1924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782" y="1913596"/>
            <a:ext cx="1221437" cy="119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unrise Movement Logo">
            <a:extLst>
              <a:ext uri="{FF2B5EF4-FFF2-40B4-BE49-F238E27FC236}">
                <a16:creationId xmlns:a16="http://schemas.microsoft.com/office/drawing/2014/main" id="{A3B8B1DA-6B36-02AD-5B3B-077A27C55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08" y="6226333"/>
            <a:ext cx="3874030" cy="46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28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B2BCCD-BBCD-9C3D-181E-F3F6DF272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9871"/>
            <a:ext cx="9144000" cy="3378257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5D4053C-713D-8B7E-216B-B9014ECE9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5567901"/>
            <a:ext cx="8346017" cy="1366305"/>
          </a:xfrm>
        </p:spPr>
        <p:txBody>
          <a:bodyPr>
            <a:normAutofit/>
          </a:bodyPr>
          <a:lstStyle/>
          <a:p>
            <a:pPr lvl="1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Action Alerts</a:t>
            </a:r>
          </a:p>
          <a:p>
            <a:pPr lvl="1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Weekly Network Call Thursdays 1:00- 1:30</a:t>
            </a:r>
          </a:p>
        </p:txBody>
      </p:sp>
    </p:spTree>
    <p:extLst>
      <p:ext uri="{BB962C8B-B14F-4D97-AF65-F5344CB8AC3E}">
        <p14:creationId xmlns:p14="http://schemas.microsoft.com/office/powerpoint/2010/main" val="43559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1AD116-41DE-3839-688C-FB96B93C5DD3}"/>
              </a:ext>
            </a:extLst>
          </p:cNvPr>
          <p:cNvSpPr txBox="1"/>
          <p:nvPr/>
        </p:nvSpPr>
        <p:spPr>
          <a:xfrm>
            <a:off x="610962" y="213266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6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Direct Action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97A83E5-5B90-89CF-490F-5F60BCC58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334" y="1546229"/>
            <a:ext cx="8710083" cy="4351338"/>
          </a:xfrm>
        </p:spPr>
        <p:txBody>
          <a:bodyPr>
            <a:normAutofit/>
          </a:bodyPr>
          <a:lstStyle/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Stay alert to opportunities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Just “Show Up”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and have FUN</a:t>
            </a:r>
          </a:p>
          <a:p>
            <a:pPr marL="457200" lvl="1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92C752-B905-2676-AE0F-0EF963F7F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1" y="3495832"/>
            <a:ext cx="5461000" cy="3115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48CB16-582A-0C66-9954-FE49FD515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614" y="959206"/>
            <a:ext cx="3496985" cy="466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57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1AD116-41DE-3839-688C-FB96B93C5DD3}"/>
              </a:ext>
            </a:extLst>
          </p:cNvPr>
          <p:cNvSpPr txBox="1"/>
          <p:nvPr/>
        </p:nvSpPr>
        <p:spPr>
          <a:xfrm>
            <a:off x="610961" y="213266"/>
            <a:ext cx="82875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Public Sector Advocacy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F0C71-EEE8-A0FA-3C43-023517284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49" y="1817161"/>
            <a:ext cx="8710083" cy="4351338"/>
          </a:xfrm>
        </p:spPr>
        <p:txBody>
          <a:bodyPr>
            <a:normAutofit/>
          </a:bodyPr>
          <a:lstStyle/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“Show Up” and keep showing up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(build relationships)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Sign up for Episcopal Policy Network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Action Alerts (EPPN) </a:t>
            </a:r>
          </a:p>
          <a:p>
            <a:pPr lvl="1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1B7E37-294D-0FAD-41A5-EC7FBB57B0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2116" y="3832206"/>
            <a:ext cx="6619767" cy="2878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911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ree Transparent Pyramid, Download Free Transparent Pyramid png images,  Free ClipArts on Clipart Library">
            <a:extLst>
              <a:ext uri="{FF2B5EF4-FFF2-40B4-BE49-F238E27FC236}">
                <a16:creationId xmlns:a16="http://schemas.microsoft.com/office/drawing/2014/main" id="{522239E0-6500-46E1-C2B8-C4BA7AC2A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59" y="812800"/>
            <a:ext cx="8346107" cy="587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3BEED-29A5-C493-DF7C-62D49E60B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983" y="807667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Influence </a:t>
            </a:r>
            <a:br>
              <a:rPr lang="en-US" sz="6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Pyramid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08489C-3D42-E55E-9090-BBCEE7E71199}"/>
              </a:ext>
            </a:extLst>
          </p:cNvPr>
          <p:cNvSpPr txBox="1"/>
          <p:nvPr/>
        </p:nvSpPr>
        <p:spPr>
          <a:xfrm>
            <a:off x="3998036" y="4301065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B0C3C1-C5E1-4535-4A23-6A54B5E1F0DE}"/>
              </a:ext>
            </a:extLst>
          </p:cNvPr>
          <p:cNvSpPr txBox="1"/>
          <p:nvPr/>
        </p:nvSpPr>
        <p:spPr>
          <a:xfrm>
            <a:off x="4011004" y="5782731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6DCAC8-4EA6-9FB7-474A-4C22987EA7A4}"/>
              </a:ext>
            </a:extLst>
          </p:cNvPr>
          <p:cNvSpPr txBox="1"/>
          <p:nvPr/>
        </p:nvSpPr>
        <p:spPr>
          <a:xfrm>
            <a:off x="4075030" y="2793997"/>
            <a:ext cx="1253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D1FF88-EAE5-C432-A343-852326C1BF01}"/>
              </a:ext>
            </a:extLst>
          </p:cNvPr>
          <p:cNvSpPr txBox="1"/>
          <p:nvPr/>
        </p:nvSpPr>
        <p:spPr>
          <a:xfrm>
            <a:off x="4150430" y="1576138"/>
            <a:ext cx="104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Visit</a:t>
            </a:r>
          </a:p>
        </p:txBody>
      </p:sp>
    </p:spTree>
    <p:extLst>
      <p:ext uri="{BB962C8B-B14F-4D97-AF65-F5344CB8AC3E}">
        <p14:creationId xmlns:p14="http://schemas.microsoft.com/office/powerpoint/2010/main" val="398765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3BEED-29A5-C493-DF7C-62D49E60B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983" y="189358"/>
            <a:ext cx="78867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What’s the Message?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97BBC3-5D22-DA08-796D-3A13731E2440}"/>
              </a:ext>
            </a:extLst>
          </p:cNvPr>
          <p:cNvSpPr txBox="1"/>
          <p:nvPr/>
        </p:nvSpPr>
        <p:spPr>
          <a:xfrm>
            <a:off x="356322" y="1405216"/>
            <a:ext cx="819602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Thank you for _________!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(we) as people of Faith, and your constituent,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expect you to take action on the Climate Crisis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Please explain what actions you are currently taking. 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Today (I) we are asking you to take this specific action…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can I (we) help you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take action on this and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larger Climate Crisis?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Thank you for your time.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FC419B-9447-D761-2221-DA0878ED1D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347" y="3396378"/>
            <a:ext cx="3813001" cy="3272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447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5C878-0E10-FFDE-C9C0-FB3295BC1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0C916-689C-9F15-0771-C90BC321B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449049-EDC1-263B-E6DC-07F38D82B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8749" y="194737"/>
            <a:ext cx="11132749" cy="6709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868574-6253-E12F-1088-BAEA286265C4}"/>
              </a:ext>
            </a:extLst>
          </p:cNvPr>
          <p:cNvSpPr txBox="1"/>
          <p:nvPr/>
        </p:nvSpPr>
        <p:spPr>
          <a:xfrm>
            <a:off x="1246190" y="37565"/>
            <a:ext cx="66848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Anneke’s</a:t>
            </a:r>
            <a:br>
              <a:rPr lang="en-US" sz="6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Advocacy Journey </a:t>
            </a:r>
          </a:p>
        </p:txBody>
      </p:sp>
    </p:spTree>
    <p:extLst>
      <p:ext uri="{BB962C8B-B14F-4D97-AF65-F5344CB8AC3E}">
        <p14:creationId xmlns:p14="http://schemas.microsoft.com/office/powerpoint/2010/main" val="20236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4107DB-9B0A-8717-1FDD-0B7CC57BB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141" y="-1"/>
            <a:ext cx="5966772" cy="755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1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601DE7-4373-8F2E-F349-BF5792618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433" y="0"/>
            <a:ext cx="7001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8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B4B5E-8E85-04BC-7C50-F6BA51E127BA}"/>
              </a:ext>
            </a:extLst>
          </p:cNvPr>
          <p:cNvSpPr txBox="1"/>
          <p:nvPr/>
        </p:nvSpPr>
        <p:spPr>
          <a:xfrm>
            <a:off x="152396" y="727208"/>
            <a:ext cx="879686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6000" b="0" i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Take aways: </a:t>
            </a:r>
          </a:p>
          <a:p>
            <a:pPr algn="l"/>
            <a:endParaRPr lang="en-US" sz="2400" b="0" i="0" dirty="0">
              <a:solidFill>
                <a:srgbClr val="40404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“Show Up”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 on legit partner organizations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what you can w/o getting overwhelmed or depressed</a:t>
            </a:r>
          </a:p>
          <a:p>
            <a:pPr algn="l"/>
            <a:endParaRPr lang="en-US" sz="2400" b="0" i="0" dirty="0">
              <a:solidFill>
                <a:srgbClr val="40404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When the Police are At Your Door - Legal Powers - Nashville TN Attorneys">
            <a:extLst>
              <a:ext uri="{FF2B5EF4-FFF2-40B4-BE49-F238E27FC236}">
                <a16:creationId xmlns:a16="http://schemas.microsoft.com/office/drawing/2014/main" id="{A5607E73-5845-7036-17EC-7D2F2C87C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266" y="3431907"/>
            <a:ext cx="3254905" cy="2698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58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157E7-8CBF-4A59-9268-FD3A74958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AC2231-5C1C-17CC-BEA1-DC4B96277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202" y="0"/>
            <a:ext cx="5223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0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0F270-FA56-7161-3F1A-2ACC4962A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CF467-AAA1-CFFB-6547-62B3AACB8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C9B945-65AD-E814-9EF2-FE2776C12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859" y="-1105224"/>
            <a:ext cx="7397750" cy="990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9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6BE0DE-FCEE-6CDF-89EF-DE4B2E634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933" y="-1970219"/>
            <a:ext cx="9287933" cy="1063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8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D078C-F713-8FE2-7480-9672ACDE8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31AAF-B58A-2DB6-4148-AF3533469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AFE39D-2229-69D3-E861-BCA1AF4DF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29" y="-922867"/>
            <a:ext cx="9223862" cy="863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1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6410F-867D-51B2-225B-5C059912D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B6A60-0A00-D08D-B391-A0CF49420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00B90D-8CB2-2E81-E09A-F7A40C17D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440" y="-1388533"/>
            <a:ext cx="7264693" cy="967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5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87CC7-8EAE-A59A-55AF-ACED0155F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80BF68-D0D8-BE7D-8B40-BC97849BB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404" y="-605875"/>
            <a:ext cx="10549204" cy="754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6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26727-430E-023C-DF93-7548B6750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137F6-3D08-1B63-1A75-8BBA5506C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413AC-3F2C-F91A-A61C-C950AA04B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4201" y="-142112"/>
            <a:ext cx="10456333" cy="704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5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ADA58-B038-5D2B-DB94-BEBC609A7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F185F-945D-F685-232C-09EBC9A44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D425F2-739A-A28D-014F-DED3917D1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013" y="-49431"/>
            <a:ext cx="9327717" cy="5616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554529-088A-EB26-282D-58BD5C2B7036}"/>
              </a:ext>
            </a:extLst>
          </p:cNvPr>
          <p:cNvSpPr txBox="1"/>
          <p:nvPr/>
        </p:nvSpPr>
        <p:spPr>
          <a:xfrm>
            <a:off x="349245" y="5786967"/>
            <a:ext cx="8443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Google: </a:t>
            </a: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Michigan Energy Michigan Jobs</a:t>
            </a:r>
          </a:p>
        </p:txBody>
      </p:sp>
    </p:spTree>
    <p:extLst>
      <p:ext uri="{BB962C8B-B14F-4D97-AF65-F5344CB8AC3E}">
        <p14:creationId xmlns:p14="http://schemas.microsoft.com/office/powerpoint/2010/main" val="170473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544C5-5057-3781-F931-9BF9CB840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51390-6109-26A8-C962-E9E9B3E20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6A92E8-8785-214F-E209-BFD0FE6B8E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1" t="1132" r="1015" b="-1"/>
          <a:stretch/>
        </p:blipFill>
        <p:spPr>
          <a:xfrm>
            <a:off x="278667" y="127000"/>
            <a:ext cx="8644421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B4B5E-8E85-04BC-7C50-F6BA51E127BA}"/>
              </a:ext>
            </a:extLst>
          </p:cNvPr>
          <p:cNvSpPr txBox="1"/>
          <p:nvPr/>
        </p:nvSpPr>
        <p:spPr>
          <a:xfrm>
            <a:off x="152396" y="727208"/>
            <a:ext cx="879686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6000" b="0" i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Take aways: </a:t>
            </a:r>
          </a:p>
          <a:p>
            <a:pPr algn="l"/>
            <a:endParaRPr lang="en-US" sz="2400" b="0" i="0" dirty="0">
              <a:solidFill>
                <a:srgbClr val="40404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“Show Up”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 on legit partner organizations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what you can w/o getting overwhelmed or depressed</a:t>
            </a:r>
          </a:p>
          <a:p>
            <a:pPr algn="l"/>
            <a:endParaRPr lang="en-US" sz="2400" b="0" i="0" dirty="0">
              <a:solidFill>
                <a:srgbClr val="40404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When the Police are At Your Door - Legal Powers - Nashville TN Attorneys">
            <a:extLst>
              <a:ext uri="{FF2B5EF4-FFF2-40B4-BE49-F238E27FC236}">
                <a16:creationId xmlns:a16="http://schemas.microsoft.com/office/drawing/2014/main" id="{A5607E73-5845-7036-17EC-7D2F2C87C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266" y="3431907"/>
            <a:ext cx="3254905" cy="2698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23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B4B5E-8E85-04BC-7C50-F6BA51E127BA}"/>
              </a:ext>
            </a:extLst>
          </p:cNvPr>
          <p:cNvSpPr txBox="1"/>
          <p:nvPr/>
        </p:nvSpPr>
        <p:spPr>
          <a:xfrm>
            <a:off x="228600" y="2996277"/>
            <a:ext cx="8525933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0" i="1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Liberating Advocacy</a:t>
            </a:r>
          </a:p>
          <a:p>
            <a:pPr algn="l"/>
            <a:endParaRPr lang="en-US" sz="2400" b="0" i="1" dirty="0">
              <a:solidFill>
                <a:srgbClr val="40404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b="0" i="1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God’s sake, standing alongside marginalized, vulnerable peoples, we will advocate and act to repair Creation and seek the liberation and flourishing of all people.</a:t>
            </a:r>
          </a:p>
          <a:p>
            <a:pPr algn="l"/>
            <a:endParaRPr lang="en-US" sz="2400" b="0" i="0" dirty="0">
              <a:solidFill>
                <a:srgbClr val="40404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C048D81-3C98-743B-9619-9557F6EEB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933" y="525066"/>
            <a:ext cx="3898901" cy="2404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51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B94CC-46B0-F4C9-45A6-3D9A392B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4A362-AFAA-4895-E06F-4AF97A6B1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AD5BB1-A27E-22D4-082C-5E72A2BDDE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30" b="8003"/>
          <a:stretch/>
        </p:blipFill>
        <p:spPr>
          <a:xfrm>
            <a:off x="-1749774" y="-67733"/>
            <a:ext cx="12764907" cy="598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9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5156F3B-3F4F-2F53-5D61-F0CB39D22176}"/>
              </a:ext>
            </a:extLst>
          </p:cNvPr>
          <p:cNvSpPr txBox="1"/>
          <p:nvPr/>
        </p:nvSpPr>
        <p:spPr>
          <a:xfrm>
            <a:off x="296334" y="3166874"/>
            <a:ext cx="4572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“We have developed a </a:t>
            </a:r>
            <a:b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four-fold focus on: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Praying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Acting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Advocating 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as we call our parishes toward Creation Justice”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3C7C53-8C07-8CF9-02EC-B5388FC6D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48" y="372533"/>
            <a:ext cx="2787658" cy="3716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4FC2D5-3C81-2B52-EE83-EC271141AF67}"/>
              </a:ext>
            </a:extLst>
          </p:cNvPr>
          <p:cNvSpPr txBox="1"/>
          <p:nvPr/>
        </p:nvSpPr>
        <p:spPr>
          <a:xfrm>
            <a:off x="5530847" y="4293272"/>
            <a:ext cx="392006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Lein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Episcopal Church parish </a:t>
            </a:r>
            <a:b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priest, artist, and writer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Co-Author of the Episcopal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Season of Creation Liturgy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C3D62E1-5982-D605-5307-B5670C9466AC}"/>
              </a:ext>
            </a:extLst>
          </p:cNvPr>
          <p:cNvSpPr/>
          <p:nvPr/>
        </p:nvSpPr>
        <p:spPr>
          <a:xfrm>
            <a:off x="685800" y="4805506"/>
            <a:ext cx="2514600" cy="8720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B5E52D-65B8-A712-7D1F-745C2FD426E2}"/>
              </a:ext>
            </a:extLst>
          </p:cNvPr>
          <p:cNvSpPr txBox="1"/>
          <p:nvPr/>
        </p:nvSpPr>
        <p:spPr>
          <a:xfrm>
            <a:off x="327022" y="543465"/>
            <a:ext cx="50683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 Episcopal </a:t>
            </a:r>
            <a:br>
              <a:rPr lang="en-US" sz="4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Path to </a:t>
            </a:r>
            <a:br>
              <a:rPr lang="en-US" sz="4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Creation Justice</a:t>
            </a:r>
          </a:p>
        </p:txBody>
      </p:sp>
    </p:spTree>
    <p:extLst>
      <p:ext uri="{BB962C8B-B14F-4D97-AF65-F5344CB8AC3E}">
        <p14:creationId xmlns:p14="http://schemas.microsoft.com/office/powerpoint/2010/main" val="252332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7FBBA-B40C-F167-97F2-C694CB4F1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121E3-2B12-2426-EC55-D531ABC71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09A99E-0018-6541-FF67-E7AF6F7072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050"/>
          <a:stretch/>
        </p:blipFill>
        <p:spPr>
          <a:xfrm>
            <a:off x="70869" y="108105"/>
            <a:ext cx="9002255" cy="381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7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7FBBA-B40C-F167-97F2-C694CB4F1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121E3-2B12-2426-EC55-D531ABC71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1D51D26-F611-3624-10C0-DF1FA0C07340}"/>
              </a:ext>
            </a:extLst>
          </p:cNvPr>
          <p:cNvGrpSpPr/>
          <p:nvPr/>
        </p:nvGrpSpPr>
        <p:grpSpPr>
          <a:xfrm>
            <a:off x="-84667" y="1"/>
            <a:ext cx="9160934" cy="6858000"/>
            <a:chOff x="1710442" y="2258644"/>
            <a:chExt cx="5723116" cy="42033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E09A99E-0018-6541-FF67-E7AF6F7072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8588"/>
            <a:stretch/>
          </p:blipFill>
          <p:spPr>
            <a:xfrm>
              <a:off x="1710442" y="2717799"/>
              <a:ext cx="5723116" cy="374422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E68A519-F076-12EA-6AE9-6F4593F698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1872"/>
            <a:stretch/>
          </p:blipFill>
          <p:spPr>
            <a:xfrm>
              <a:off x="1710442" y="2258644"/>
              <a:ext cx="5723116" cy="4930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880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68874-DBB8-8FEB-C295-8A4EF2E76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CE46CE-926C-97BA-1E1A-C444BFFB60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371"/>
          <a:stretch/>
        </p:blipFill>
        <p:spPr>
          <a:xfrm>
            <a:off x="0" y="445510"/>
            <a:ext cx="9257442" cy="405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3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68874-DBB8-8FEB-C295-8A4EF2E76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8495E-2A2C-A8B8-F127-323AED6A9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464C6F0-3C82-0396-2522-6C9446F46FFA}"/>
              </a:ext>
            </a:extLst>
          </p:cNvPr>
          <p:cNvGrpSpPr/>
          <p:nvPr/>
        </p:nvGrpSpPr>
        <p:grpSpPr>
          <a:xfrm>
            <a:off x="-169332" y="1"/>
            <a:ext cx="9313332" cy="6747932"/>
            <a:chOff x="101599" y="1"/>
            <a:chExt cx="8660310" cy="60790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CE46CE-926C-97BA-1E1A-C444BFFB6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0351"/>
            <a:stretch/>
          </p:blipFill>
          <p:spPr>
            <a:xfrm>
              <a:off x="348156" y="804390"/>
              <a:ext cx="8413753" cy="527467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BB77478-20EC-3643-ED7E-8AB2F4759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1872"/>
            <a:stretch/>
          </p:blipFill>
          <p:spPr>
            <a:xfrm>
              <a:off x="101599" y="1"/>
              <a:ext cx="8551334" cy="8043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93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3696</TotalTime>
  <Words>349</Words>
  <Application>Microsoft Office PowerPoint</Application>
  <PresentationFormat>On-screen Show (4:3)</PresentationFormat>
  <Paragraphs>67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Influence  Pyramid</vt:lpstr>
      <vt:lpstr>What’s the Message?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mulder</dc:creator>
  <cp:lastModifiedBy>steve mulder</cp:lastModifiedBy>
  <cp:revision>15</cp:revision>
  <cp:lastPrinted>2023-09-20T20:33:19Z</cp:lastPrinted>
  <dcterms:created xsi:type="dcterms:W3CDTF">2023-09-14T21:32:11Z</dcterms:created>
  <dcterms:modified xsi:type="dcterms:W3CDTF">2023-09-21T19:45:09Z</dcterms:modified>
</cp:coreProperties>
</file>